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Lst>
  <p:sldSz cx="12192000" cy="16559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50" d="100"/>
          <a:sy n="50" d="100"/>
        </p:scale>
        <p:origin x="27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3495837"/>
            <a:ext cx="8827957" cy="8039551"/>
          </a:xfrm>
        </p:spPr>
        <p:txBody>
          <a:bodyPr anchor="b"/>
          <a:lstStyle>
            <a:lvl1pPr>
              <a:defRPr sz="9600"/>
            </a:lvl1pPr>
          </a:lstStyle>
          <a:p>
            <a:r>
              <a:rPr lang="en-US" smtClean="0"/>
              <a:t>Click to edit Master title style</a:t>
            </a:r>
            <a:endParaRPr lang="en-US" dirty="0"/>
          </a:p>
        </p:txBody>
      </p:sp>
      <p:sp>
        <p:nvSpPr>
          <p:cNvPr id="3" name="Subtitle 2"/>
          <p:cNvSpPr>
            <a:spLocks noGrp="1"/>
          </p:cNvSpPr>
          <p:nvPr>
            <p:ph type="subTitle" idx="1"/>
          </p:nvPr>
        </p:nvSpPr>
        <p:spPr>
          <a:xfrm>
            <a:off x="1155256" y="11535383"/>
            <a:ext cx="8827957" cy="2079970"/>
          </a:xfrm>
        </p:spPr>
        <p:txBody>
          <a:bodyPr anchor="t"/>
          <a:lstStyle>
            <a:lvl1pPr marL="0" indent="0" algn="l">
              <a:buNone/>
              <a:defRPr cap="all">
                <a:solidFill>
                  <a:schemeClr val="bg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153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11591418"/>
            <a:ext cx="8827956" cy="1368436"/>
          </a:xfrm>
        </p:spPr>
        <p:txBody>
          <a:bodyPr anchor="b">
            <a:normAutofit/>
          </a:bodyPr>
          <a:lstStyle>
            <a:lvl1pPr algn="l">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6" y="1655921"/>
            <a:ext cx="8827957" cy="879069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1155257" y="12959854"/>
            <a:ext cx="8827955" cy="1192109"/>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799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3495834"/>
            <a:ext cx="8827957" cy="4783773"/>
          </a:xfrm>
        </p:spPr>
        <p:txBody>
          <a:bodyPr/>
          <a:lstStyle>
            <a:lvl1pPr>
              <a:defRPr sz="64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5256" y="8831580"/>
            <a:ext cx="8827957" cy="5703729"/>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672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3495834"/>
            <a:ext cx="8001399" cy="5609980"/>
          </a:xfrm>
        </p:spPr>
        <p:txBody>
          <a:bodyPr/>
          <a:lstStyle>
            <a:lvl1pPr>
              <a:defRPr sz="64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904" y="9105814"/>
            <a:ext cx="7281545" cy="826208"/>
          </a:xfrm>
        </p:spPr>
        <p:txBody>
          <a:bodyPr vert="horz" lIns="91440" tIns="45720" rIns="91440" bIns="45720" rtlCol="0" anchor="t">
            <a:normAutofit/>
          </a:bodyPr>
          <a:lstStyle>
            <a:lvl1pPr marL="0" indent="0">
              <a:buNone/>
              <a:defRPr lang="en-US" sz="1867" b="0" i="0" kern="1200" cap="small" dirty="0">
                <a:solidFill>
                  <a:schemeClr val="bg2">
                    <a:lumMod val="40000"/>
                    <a:lumOff val="60000"/>
                  </a:schemeClr>
                </a:solidFill>
                <a:latin typeface="+mj-lt"/>
                <a:ea typeface="+mj-ea"/>
                <a:cs typeface="+mj-cs"/>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5256" y="10505024"/>
            <a:ext cx="8827957" cy="4047808"/>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530" y="2345171"/>
            <a:ext cx="802121"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
        <p:nvSpPr>
          <p:cNvPr id="15" name="TextBox 14"/>
          <p:cNvSpPr txBox="1"/>
          <p:nvPr/>
        </p:nvSpPr>
        <p:spPr>
          <a:xfrm>
            <a:off x="9332921" y="6311207"/>
            <a:ext cx="802121"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Tree>
    <p:extLst>
      <p:ext uri="{BB962C8B-B14F-4D97-AF65-F5344CB8AC3E}">
        <p14:creationId xmlns:p14="http://schemas.microsoft.com/office/powerpoint/2010/main" val="354801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7543644"/>
            <a:ext cx="8827959" cy="3991741"/>
          </a:xfrm>
        </p:spPr>
        <p:txBody>
          <a:bodyPr anchor="b"/>
          <a:lstStyle>
            <a:lvl1pPr algn="l">
              <a:defRPr sz="533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11535385"/>
            <a:ext cx="8827957" cy="2077508"/>
          </a:xfrm>
        </p:spPr>
        <p:txBody>
          <a:bodyPr anchor="t"/>
          <a:lstStyle>
            <a:lvl1pPr marL="0" indent="0" algn="l">
              <a:buNone/>
              <a:defRPr sz="2667" cap="none">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136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633113" y="4783772"/>
            <a:ext cx="2947633"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16" name="Text Placeholder 3"/>
          <p:cNvSpPr>
            <a:spLocks noGrp="1"/>
          </p:cNvSpPr>
          <p:nvPr>
            <p:ph type="body" sz="half" idx="15"/>
          </p:nvPr>
        </p:nvSpPr>
        <p:spPr>
          <a:xfrm>
            <a:off x="652633" y="6439694"/>
            <a:ext cx="2928112" cy="8666756"/>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Text Placeholder 4"/>
          <p:cNvSpPr>
            <a:spLocks noGrp="1"/>
          </p:cNvSpPr>
          <p:nvPr>
            <p:ph type="body" sz="quarter" idx="3"/>
          </p:nvPr>
        </p:nvSpPr>
        <p:spPr>
          <a:xfrm>
            <a:off x="3884672" y="4783772"/>
            <a:ext cx="2937005"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19" name="Text Placeholder 3"/>
          <p:cNvSpPr>
            <a:spLocks noGrp="1"/>
          </p:cNvSpPr>
          <p:nvPr>
            <p:ph type="body" sz="half" idx="16"/>
          </p:nvPr>
        </p:nvSpPr>
        <p:spPr>
          <a:xfrm>
            <a:off x="3874116" y="6439694"/>
            <a:ext cx="2947561" cy="8666756"/>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14" name="Text Placeholder 4"/>
          <p:cNvSpPr>
            <a:spLocks noGrp="1"/>
          </p:cNvSpPr>
          <p:nvPr>
            <p:ph type="body" sz="quarter" idx="13"/>
          </p:nvPr>
        </p:nvSpPr>
        <p:spPr>
          <a:xfrm>
            <a:off x="7126556" y="4783772"/>
            <a:ext cx="2932877"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20" name="Text Placeholder 3"/>
          <p:cNvSpPr>
            <a:spLocks noGrp="1"/>
          </p:cNvSpPr>
          <p:nvPr>
            <p:ph type="body" sz="half" idx="17"/>
          </p:nvPr>
        </p:nvSpPr>
        <p:spPr>
          <a:xfrm>
            <a:off x="7126556" y="6439694"/>
            <a:ext cx="2932877" cy="8666756"/>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cxnSp>
        <p:nvCxnSpPr>
          <p:cNvPr id="17" name="Straight Connector 16"/>
          <p:cNvCxnSpPr/>
          <p:nvPr/>
        </p:nvCxnSpPr>
        <p:spPr>
          <a:xfrm>
            <a:off x="3727112" y="5151755"/>
            <a:ext cx="0" cy="956754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5151755"/>
            <a:ext cx="0" cy="95783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316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652633" y="10264271"/>
            <a:ext cx="2940816"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29" name="Picture Placeholder 2"/>
          <p:cNvSpPr>
            <a:spLocks noGrp="1" noChangeAspect="1"/>
          </p:cNvSpPr>
          <p:nvPr>
            <p:ph type="pic" idx="15"/>
          </p:nvPr>
        </p:nvSpPr>
        <p:spPr>
          <a:xfrm>
            <a:off x="652633" y="5335746"/>
            <a:ext cx="2940816" cy="367982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22" name="Text Placeholder 3"/>
          <p:cNvSpPr>
            <a:spLocks noGrp="1"/>
          </p:cNvSpPr>
          <p:nvPr>
            <p:ph type="body" sz="half" idx="18"/>
          </p:nvPr>
        </p:nvSpPr>
        <p:spPr>
          <a:xfrm>
            <a:off x="652633" y="11655707"/>
            <a:ext cx="2940816" cy="1591667"/>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Text Placeholder 4"/>
          <p:cNvSpPr>
            <a:spLocks noGrp="1"/>
          </p:cNvSpPr>
          <p:nvPr>
            <p:ph type="body" sz="quarter" idx="3"/>
          </p:nvPr>
        </p:nvSpPr>
        <p:spPr>
          <a:xfrm>
            <a:off x="3890389" y="10264271"/>
            <a:ext cx="2931288"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30" name="Picture Placeholder 2"/>
          <p:cNvSpPr>
            <a:spLocks noGrp="1" noChangeAspect="1"/>
          </p:cNvSpPr>
          <p:nvPr>
            <p:ph type="pic" idx="21"/>
          </p:nvPr>
        </p:nvSpPr>
        <p:spPr>
          <a:xfrm>
            <a:off x="3890388" y="5335746"/>
            <a:ext cx="2931288" cy="367982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23" name="Text Placeholder 3"/>
          <p:cNvSpPr>
            <a:spLocks noGrp="1"/>
          </p:cNvSpPr>
          <p:nvPr>
            <p:ph type="body" sz="half" idx="19"/>
          </p:nvPr>
        </p:nvSpPr>
        <p:spPr>
          <a:xfrm>
            <a:off x="3889035" y="11655705"/>
            <a:ext cx="2935171" cy="1591667"/>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14" name="Text Placeholder 4"/>
          <p:cNvSpPr>
            <a:spLocks noGrp="1"/>
          </p:cNvSpPr>
          <p:nvPr>
            <p:ph type="body" sz="quarter" idx="13"/>
          </p:nvPr>
        </p:nvSpPr>
        <p:spPr>
          <a:xfrm>
            <a:off x="7126556" y="10264271"/>
            <a:ext cx="2932877"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31" name="Picture Placeholder 2"/>
          <p:cNvSpPr>
            <a:spLocks noGrp="1" noChangeAspect="1"/>
          </p:cNvSpPr>
          <p:nvPr>
            <p:ph type="pic" idx="22"/>
          </p:nvPr>
        </p:nvSpPr>
        <p:spPr>
          <a:xfrm>
            <a:off x="7126555" y="5335746"/>
            <a:ext cx="2932877" cy="367982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24" name="Text Placeholder 3"/>
          <p:cNvSpPr>
            <a:spLocks noGrp="1"/>
          </p:cNvSpPr>
          <p:nvPr>
            <p:ph type="body" sz="half" idx="20"/>
          </p:nvPr>
        </p:nvSpPr>
        <p:spPr>
          <a:xfrm>
            <a:off x="7126433" y="11655700"/>
            <a:ext cx="2936761" cy="1591667"/>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cxnSp>
        <p:nvCxnSpPr>
          <p:cNvPr id="19" name="Straight Connector 18"/>
          <p:cNvCxnSpPr/>
          <p:nvPr/>
        </p:nvCxnSpPr>
        <p:spPr>
          <a:xfrm>
            <a:off x="3727112" y="5151755"/>
            <a:ext cx="0" cy="956754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5151755"/>
            <a:ext cx="0" cy="95783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573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52919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1038789"/>
            <a:ext cx="1753057" cy="1406766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633" y="1866968"/>
            <a:ext cx="7425083" cy="1323948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794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028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6909897"/>
            <a:ext cx="8827956" cy="4625489"/>
          </a:xfrm>
        </p:spPr>
        <p:txBody>
          <a:bodyPr anchor="b"/>
          <a:lstStyle>
            <a:lvl1pPr algn="l">
              <a:defRPr sz="533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11535385"/>
            <a:ext cx="8827957" cy="2077508"/>
          </a:xfrm>
        </p:spPr>
        <p:txBody>
          <a:bodyPr anchor="t"/>
          <a:lstStyle>
            <a:lvl1pPr marL="0" indent="0" algn="l">
              <a:buNone/>
              <a:defRPr sz="2667" cap="all">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9688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601" y="4975434"/>
            <a:ext cx="4397484" cy="10131020"/>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5967" y="4964609"/>
            <a:ext cx="4397487" cy="10141842"/>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511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600" y="4599781"/>
            <a:ext cx="4397483"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03601" y="6071712"/>
            <a:ext cx="4397484" cy="9034738"/>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5969" y="4599781"/>
            <a:ext cx="4397484" cy="1391433"/>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5655969" y="6071712"/>
            <a:ext cx="4397484" cy="9034738"/>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9047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933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577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3495834"/>
            <a:ext cx="3401949" cy="3495834"/>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85863" y="3495834"/>
            <a:ext cx="5197351" cy="11039475"/>
          </a:xfrm>
        </p:spPr>
        <p:txBody>
          <a:bodyPr anchor="ctr">
            <a:normAutofit/>
          </a:bodyPr>
          <a:lstStyle>
            <a:lvl1pPr>
              <a:defRPr sz="2667"/>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7555911"/>
            <a:ext cx="3401949" cy="699166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983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4477101"/>
            <a:ext cx="5094232" cy="3802505"/>
          </a:xfrm>
        </p:spPr>
        <p:txBody>
          <a:bodyPr anchor="b">
            <a:normAutofit/>
          </a:bodyPr>
          <a:lstStyle>
            <a:lvl1pPr algn="l">
              <a:defRPr sz="4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51357" y="2759869"/>
            <a:ext cx="3201233" cy="110394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1155255" y="8831580"/>
            <a:ext cx="5086304" cy="3311843"/>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500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4047808"/>
            <a:ext cx="3759200" cy="680767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1103947"/>
            <a:ext cx="2133600" cy="3863816"/>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14719301"/>
            <a:ext cx="1320800" cy="2391886"/>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6439694"/>
            <a:ext cx="5588000" cy="10119519"/>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6991668"/>
            <a:ext cx="3149600" cy="5703729"/>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26547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1093126"/>
            <a:ext cx="9407173" cy="3381696"/>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600" y="4956960"/>
            <a:ext cx="8948872" cy="10130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9457777" y="4539340"/>
            <a:ext cx="2391884" cy="304879"/>
          </a:xfrm>
          <a:prstGeom prst="rect">
            <a:avLst/>
          </a:prstGeom>
        </p:spPr>
        <p:txBody>
          <a:bodyPr vert="horz" lIns="91440" tIns="45720" rIns="91440" bIns="45720" rtlCol="0" anchor="t"/>
          <a:lstStyle>
            <a:lvl1pPr algn="l">
              <a:defRPr sz="1467" b="0" i="0">
                <a:solidFill>
                  <a:schemeClr val="tx1">
                    <a:tint val="75000"/>
                    <a:alpha val="60000"/>
                  </a:schemeClr>
                </a:solidFill>
              </a:defRPr>
            </a:lvl1pPr>
          </a:lstStyle>
          <a:p>
            <a:fld id="{4AAD347D-5ACD-4C99-B74B-A9C85AD731AF}" type="datetimeFigureOut">
              <a:rPr lang="en-US" smtClean="0"/>
              <a:t>4/28/2023</a:t>
            </a:fld>
            <a:endParaRPr lang="en-US" dirty="0"/>
          </a:p>
        </p:txBody>
      </p:sp>
      <p:sp>
        <p:nvSpPr>
          <p:cNvPr id="5" name="Footer Placeholder 4"/>
          <p:cNvSpPr>
            <a:spLocks noGrp="1"/>
          </p:cNvSpPr>
          <p:nvPr>
            <p:ph type="ftr" sz="quarter" idx="3"/>
          </p:nvPr>
        </p:nvSpPr>
        <p:spPr>
          <a:xfrm rot="5400000">
            <a:off x="6224412" y="8003301"/>
            <a:ext cx="9319797" cy="304880"/>
          </a:xfrm>
          <a:prstGeom prst="rect">
            <a:avLst/>
          </a:prstGeom>
        </p:spPr>
        <p:txBody>
          <a:bodyPr vert="horz" lIns="91440" tIns="45720" rIns="91440" bIns="45720" rtlCol="0" anchor="b"/>
          <a:lstStyle>
            <a:lvl1pPr algn="l">
              <a:defRPr sz="1467"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5242" y="714081"/>
            <a:ext cx="838417" cy="1853644"/>
          </a:xfrm>
          <a:prstGeom prst="rect">
            <a:avLst/>
          </a:prstGeom>
        </p:spPr>
        <p:txBody>
          <a:bodyPr vert="horz" lIns="91440" tIns="45720" rIns="91440" bIns="45720" rtlCol="0" anchor="b"/>
          <a:lstStyle>
            <a:lvl1pPr algn="ctr">
              <a:defRPr sz="3735"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1202009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609594" rtl="0" eaLnBrk="1" latinLnBrk="0" hangingPunct="1">
        <a:spcBef>
          <a:spcPct val="0"/>
        </a:spcBef>
        <a:buNone/>
        <a:defRPr sz="5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97" indent="-457197" algn="l" defTabSz="609594" rtl="0" eaLnBrk="1" latinLnBrk="0" hangingPunct="1">
        <a:spcBef>
          <a:spcPts val="1333"/>
        </a:spcBef>
        <a:spcAft>
          <a:spcPts val="0"/>
        </a:spcAft>
        <a:buClr>
          <a:schemeClr val="bg2">
            <a:lumMod val="40000"/>
            <a:lumOff val="60000"/>
          </a:schemeClr>
        </a:buClr>
        <a:buSzPct val="80000"/>
        <a:buFont typeface="Wingdings 3" charset="2"/>
        <a:buChar char=""/>
        <a:defRPr sz="2667" b="0" i="0" kern="1200">
          <a:solidFill>
            <a:schemeClr val="tx1"/>
          </a:solidFill>
          <a:latin typeface="+mj-lt"/>
          <a:ea typeface="+mj-ea"/>
          <a:cs typeface="+mj-cs"/>
        </a:defRPr>
      </a:lvl1pPr>
      <a:lvl2pPr marL="990591" indent="-380997" algn="l" defTabSz="609594" rtl="0" eaLnBrk="1" latinLnBrk="0" hangingPunct="1">
        <a:spcBef>
          <a:spcPts val="1333"/>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2pPr>
      <a:lvl3pPr marL="1523989"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2133" b="0" i="0" kern="1200">
          <a:solidFill>
            <a:schemeClr val="tx1"/>
          </a:solidFill>
          <a:latin typeface="+mj-lt"/>
          <a:ea typeface="+mj-ea"/>
          <a:cs typeface="+mj-cs"/>
        </a:defRPr>
      </a:lvl3pPr>
      <a:lvl4pPr marL="2133583"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4pPr>
      <a:lvl5pPr marL="2743177"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5pPr>
      <a:lvl6pPr marL="3352772"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6pPr>
      <a:lvl7pPr marL="3962366"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7pPr>
      <a:lvl8pPr marL="4571962"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8pPr>
      <a:lvl9pPr marL="5181556"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9pPr>
    </p:bodyStyle>
    <p:otherStyle>
      <a:defPPr>
        <a:defRPr lang="en-US"/>
      </a:defPPr>
      <a:lvl1pPr marL="0" algn="l" defTabSz="609594" rtl="0" eaLnBrk="1" latinLnBrk="0" hangingPunct="1">
        <a:defRPr sz="2400" kern="1200">
          <a:solidFill>
            <a:schemeClr val="tx1"/>
          </a:solidFill>
          <a:latin typeface="+mn-lt"/>
          <a:ea typeface="+mn-ea"/>
          <a:cs typeface="+mn-cs"/>
        </a:defRPr>
      </a:lvl1pPr>
      <a:lvl2pPr marL="609594" algn="l" defTabSz="609594" rtl="0" eaLnBrk="1" latinLnBrk="0" hangingPunct="1">
        <a:defRPr sz="2400" kern="1200">
          <a:solidFill>
            <a:schemeClr val="tx1"/>
          </a:solidFill>
          <a:latin typeface="+mn-lt"/>
          <a:ea typeface="+mn-ea"/>
          <a:cs typeface="+mn-cs"/>
        </a:defRPr>
      </a:lvl2pPr>
      <a:lvl3pPr marL="1219190" algn="l" defTabSz="609594" rtl="0" eaLnBrk="1" latinLnBrk="0" hangingPunct="1">
        <a:defRPr sz="2400" kern="1200">
          <a:solidFill>
            <a:schemeClr val="tx1"/>
          </a:solidFill>
          <a:latin typeface="+mn-lt"/>
          <a:ea typeface="+mn-ea"/>
          <a:cs typeface="+mn-cs"/>
        </a:defRPr>
      </a:lvl3pPr>
      <a:lvl4pPr marL="1828784" algn="l" defTabSz="609594" rtl="0" eaLnBrk="1" latinLnBrk="0" hangingPunct="1">
        <a:defRPr sz="2400" kern="1200">
          <a:solidFill>
            <a:schemeClr val="tx1"/>
          </a:solidFill>
          <a:latin typeface="+mn-lt"/>
          <a:ea typeface="+mn-ea"/>
          <a:cs typeface="+mn-cs"/>
        </a:defRPr>
      </a:lvl4pPr>
      <a:lvl5pPr marL="2438380" algn="l" defTabSz="609594" rtl="0" eaLnBrk="1" latinLnBrk="0" hangingPunct="1">
        <a:defRPr sz="2400" kern="1200">
          <a:solidFill>
            <a:schemeClr val="tx1"/>
          </a:solidFill>
          <a:latin typeface="+mn-lt"/>
          <a:ea typeface="+mn-ea"/>
          <a:cs typeface="+mn-cs"/>
        </a:defRPr>
      </a:lvl5pPr>
      <a:lvl6pPr marL="3047974" algn="l" defTabSz="609594" rtl="0" eaLnBrk="1" latinLnBrk="0" hangingPunct="1">
        <a:defRPr sz="2400" kern="1200">
          <a:solidFill>
            <a:schemeClr val="tx1"/>
          </a:solidFill>
          <a:latin typeface="+mn-lt"/>
          <a:ea typeface="+mn-ea"/>
          <a:cs typeface="+mn-cs"/>
        </a:defRPr>
      </a:lvl6pPr>
      <a:lvl7pPr marL="3657570" algn="l" defTabSz="609594" rtl="0" eaLnBrk="1" latinLnBrk="0" hangingPunct="1">
        <a:defRPr sz="2400" kern="1200">
          <a:solidFill>
            <a:schemeClr val="tx1"/>
          </a:solidFill>
          <a:latin typeface="+mn-lt"/>
          <a:ea typeface="+mn-ea"/>
          <a:cs typeface="+mn-cs"/>
        </a:defRPr>
      </a:lvl7pPr>
      <a:lvl8pPr marL="4267164" algn="l" defTabSz="609594" rtl="0" eaLnBrk="1" latinLnBrk="0" hangingPunct="1">
        <a:defRPr sz="2400" kern="1200">
          <a:solidFill>
            <a:schemeClr val="tx1"/>
          </a:solidFill>
          <a:latin typeface="+mn-lt"/>
          <a:ea typeface="+mn-ea"/>
          <a:cs typeface="+mn-cs"/>
        </a:defRPr>
      </a:lvl8pPr>
      <a:lvl9pPr marL="4876759" algn="l" defTabSz="60959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tif"/><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473" y="319194"/>
            <a:ext cx="10467770" cy="2083348"/>
          </a:xfrm>
        </p:spPr>
        <p:txBody>
          <a:bodyPr/>
          <a:lstStyle/>
          <a:p>
            <a:r>
              <a:rPr lang="en-US" sz="2800" dirty="0"/>
              <a:t>THROMBOTIC MICROANGIOPATHY AND CHRONIC KIDNEY DISEASE DUE TO EXCESSIVE COVID-19 VACCINATION - A CASE REPORT</a:t>
            </a:r>
            <a:r>
              <a:rPr lang="hr-HR" sz="2800" dirty="0"/>
              <a:t/>
            </a:r>
            <a:br>
              <a:rPr lang="hr-HR" sz="2800" dirty="0"/>
            </a:br>
            <a:endParaRPr lang="hr-HR" sz="2800" dirty="0"/>
          </a:p>
        </p:txBody>
      </p:sp>
      <p:sp>
        <p:nvSpPr>
          <p:cNvPr id="5" name="Subtitle 2"/>
          <p:cNvSpPr>
            <a:spLocks noGrp="1"/>
          </p:cNvSpPr>
          <p:nvPr>
            <p:ph sz="half" idx="1"/>
          </p:nvPr>
        </p:nvSpPr>
        <p:spPr>
          <a:xfrm>
            <a:off x="439674" y="2048573"/>
            <a:ext cx="10918162" cy="1561514"/>
          </a:xfrm>
        </p:spPr>
        <p:txBody>
          <a:bodyPr>
            <a:normAutofit fontScale="62500" lnSpcReduction="20000"/>
          </a:bodyPr>
          <a:lstStyle/>
          <a:p>
            <a:pPr marL="0" indent="0">
              <a:buNone/>
            </a:pPr>
            <a:r>
              <a:rPr lang="hr-HR" dirty="0" smtClean="0"/>
              <a:t>Maja Mizdrak</a:t>
            </a:r>
            <a:r>
              <a:rPr lang="hr-HR" baseline="30000" dirty="0" smtClean="0"/>
              <a:t>1</a:t>
            </a:r>
            <a:r>
              <a:rPr lang="hr-HR" dirty="0" smtClean="0"/>
              <a:t>, Mirko Luketin</a:t>
            </a:r>
            <a:r>
              <a:rPr lang="hr-HR" baseline="30000" dirty="0" smtClean="0"/>
              <a:t>1</a:t>
            </a:r>
            <a:r>
              <a:rPr lang="hr-HR" dirty="0" smtClean="0"/>
              <a:t>, Ivo Mohorović</a:t>
            </a:r>
            <a:r>
              <a:rPr lang="hr-HR" baseline="30000" dirty="0" smtClean="0"/>
              <a:t>1</a:t>
            </a:r>
            <a:r>
              <a:rPr lang="hr-HR" dirty="0" smtClean="0"/>
              <a:t>, Tonći Brković</a:t>
            </a:r>
            <a:r>
              <a:rPr lang="hr-HR" baseline="30000" dirty="0" smtClean="0"/>
              <a:t>1</a:t>
            </a:r>
            <a:r>
              <a:rPr lang="hr-HR" dirty="0" smtClean="0"/>
              <a:t>, </a:t>
            </a:r>
          </a:p>
          <a:p>
            <a:pPr marL="0" indent="0">
              <a:buNone/>
            </a:pPr>
            <a:r>
              <a:rPr lang="hr-HR" dirty="0" smtClean="0"/>
              <a:t>Merica Glavina Durdov</a:t>
            </a:r>
            <a:r>
              <a:rPr lang="hr-HR" baseline="30000" dirty="0" smtClean="0"/>
              <a:t>1</a:t>
            </a:r>
            <a:r>
              <a:rPr lang="hr-HR" dirty="0" smtClean="0"/>
              <a:t>, Danica Galešić Ljubanović</a:t>
            </a:r>
            <a:r>
              <a:rPr lang="hr-HR" baseline="30000" dirty="0" smtClean="0"/>
              <a:t>2</a:t>
            </a:r>
          </a:p>
          <a:p>
            <a:pPr marL="0" indent="0">
              <a:buNone/>
            </a:pPr>
            <a:endParaRPr lang="hr-HR" baseline="30000" dirty="0"/>
          </a:p>
          <a:p>
            <a:pPr marL="0" indent="0">
              <a:buNone/>
            </a:pPr>
            <a:r>
              <a:rPr lang="hr-HR" baseline="30000" dirty="0" smtClean="0"/>
              <a:t>1 University Hospital of Split, Split, Croatia</a:t>
            </a:r>
          </a:p>
          <a:p>
            <a:pPr marL="0" indent="0">
              <a:buNone/>
            </a:pPr>
            <a:r>
              <a:rPr lang="hr-HR" baseline="30000" dirty="0" smtClean="0"/>
              <a:t>2 University Hospital Dubrava, Zagreb, Croatia</a:t>
            </a:r>
          </a:p>
        </p:txBody>
      </p:sp>
      <p:sp>
        <p:nvSpPr>
          <p:cNvPr id="7" name="Content Placeholder 6"/>
          <p:cNvSpPr>
            <a:spLocks noGrp="1"/>
          </p:cNvSpPr>
          <p:nvPr>
            <p:ph sz="half" idx="2"/>
          </p:nvPr>
        </p:nvSpPr>
        <p:spPr>
          <a:xfrm>
            <a:off x="87747" y="3860096"/>
            <a:ext cx="8296019" cy="5755969"/>
          </a:xfrm>
        </p:spPr>
        <p:txBody>
          <a:bodyPr>
            <a:noAutofit/>
          </a:bodyPr>
          <a:lstStyle/>
          <a:p>
            <a:pPr algn="just"/>
            <a:r>
              <a:rPr lang="en-US" sz="2000" dirty="0"/>
              <a:t>This is a case of 36-year old male patient with thrombotic </a:t>
            </a:r>
            <a:r>
              <a:rPr lang="en-US" sz="2000" dirty="0" err="1"/>
              <a:t>microangiopathy</a:t>
            </a:r>
            <a:r>
              <a:rPr lang="en-US" sz="2000" dirty="0"/>
              <a:t> due to excessive COVID-19 vaccination (&gt; 50 times) with the aim of making money. He suffered from hypertension but he did not take medications regularly and was prone to taking drugs and risk behavior. </a:t>
            </a:r>
            <a:endParaRPr lang="hr-HR" sz="2000" dirty="0"/>
          </a:p>
          <a:p>
            <a:pPr algn="just"/>
            <a:r>
              <a:rPr lang="en-US" sz="2000" dirty="0"/>
              <a:t>The present illness started as </a:t>
            </a:r>
            <a:r>
              <a:rPr lang="en-US" sz="2000" dirty="0" err="1"/>
              <a:t>epigastralgia</a:t>
            </a:r>
            <a:r>
              <a:rPr lang="en-US" sz="2000" dirty="0"/>
              <a:t> and </a:t>
            </a:r>
            <a:r>
              <a:rPr lang="en-US" sz="2000" dirty="0" err="1"/>
              <a:t>inapetente</a:t>
            </a:r>
            <a:r>
              <a:rPr lang="en-US" sz="2000" dirty="0"/>
              <a:t>. Laboratory findings revealed leukocytes 10.6x109/L, severe normocytic anemia (</a:t>
            </a:r>
            <a:r>
              <a:rPr lang="en-US" sz="2000" dirty="0" err="1"/>
              <a:t>Hgb</a:t>
            </a:r>
            <a:r>
              <a:rPr lang="en-US" sz="2000" dirty="0"/>
              <a:t> 79 g/L) and mild thrombocytopenia 116 x10</a:t>
            </a:r>
            <a:r>
              <a:rPr lang="en-US" sz="2000" baseline="30000" dirty="0"/>
              <a:t>9</a:t>
            </a:r>
            <a:r>
              <a:rPr lang="en-US" sz="2000" dirty="0"/>
              <a:t>/L. Creatinine was 1276 µ</a:t>
            </a:r>
            <a:r>
              <a:rPr lang="en-US" sz="2000" dirty="0" err="1"/>
              <a:t>mol</a:t>
            </a:r>
            <a:r>
              <a:rPr lang="en-US" sz="2000" dirty="0"/>
              <a:t>/L without electrolyte disturbances. </a:t>
            </a:r>
            <a:r>
              <a:rPr lang="en-US" sz="2000" dirty="0"/>
              <a:t>LDH was </a:t>
            </a:r>
            <a:r>
              <a:rPr lang="en-US" sz="2000" dirty="0" smtClean="0"/>
              <a:t>732</a:t>
            </a:r>
            <a:r>
              <a:rPr lang="hr-HR" sz="2000" dirty="0" smtClean="0"/>
              <a:t> </a:t>
            </a:r>
            <a:r>
              <a:rPr lang="en-US" sz="2000" dirty="0" smtClean="0"/>
              <a:t>U/L</a:t>
            </a:r>
            <a:r>
              <a:rPr lang="en-US" sz="2000" dirty="0"/>
              <a:t>, sedimentation </a:t>
            </a:r>
            <a:r>
              <a:rPr lang="hr-HR" sz="2000" dirty="0"/>
              <a:t>rate </a:t>
            </a:r>
            <a:r>
              <a:rPr lang="en-US" sz="2000" dirty="0"/>
              <a:t>(128 mm/3.6 </a:t>
            </a:r>
            <a:r>
              <a:rPr lang="en-US" sz="2000" dirty="0" err="1"/>
              <a:t>ks</a:t>
            </a:r>
            <a:r>
              <a:rPr lang="en-US" sz="2000" dirty="0"/>
              <a:t>) and CRP 165.2 mg/L. </a:t>
            </a:r>
            <a:r>
              <a:rPr lang="en-US" sz="2000" dirty="0" err="1"/>
              <a:t>Bilirubins</a:t>
            </a:r>
            <a:r>
              <a:rPr lang="en-US" sz="2000" dirty="0"/>
              <a:t> were normal and </a:t>
            </a:r>
            <a:r>
              <a:rPr lang="en-US" sz="2000" dirty="0" err="1"/>
              <a:t>haptoglobin</a:t>
            </a:r>
            <a:r>
              <a:rPr lang="en-US" sz="2000" dirty="0"/>
              <a:t> low &lt;0.1 g/L. Urine analysis revealed proteinuria 2+ and </a:t>
            </a:r>
            <a:r>
              <a:rPr lang="en-US" sz="2000" dirty="0" err="1"/>
              <a:t>erythrocyturia</a:t>
            </a:r>
            <a:r>
              <a:rPr lang="en-US" sz="2000" dirty="0"/>
              <a:t> 2+. </a:t>
            </a:r>
            <a:r>
              <a:rPr lang="en-US" sz="2000" dirty="0" err="1"/>
              <a:t>Imunological</a:t>
            </a:r>
            <a:r>
              <a:rPr lang="en-US" sz="2000" dirty="0"/>
              <a:t> panel was negative. In daily urine there were 295 mg of proteins and 1780 mg of B2M. Ultrasound showed normal sized kidneys with </a:t>
            </a:r>
            <a:r>
              <a:rPr lang="en-US" sz="2000" dirty="0" err="1"/>
              <a:t>hyperehogenic</a:t>
            </a:r>
            <a:r>
              <a:rPr lang="en-US" sz="2000" dirty="0"/>
              <a:t> </a:t>
            </a:r>
            <a:r>
              <a:rPr lang="en-US" sz="2000" dirty="0" err="1"/>
              <a:t>parenhima</a:t>
            </a:r>
            <a:r>
              <a:rPr lang="en-US" sz="2000" dirty="0"/>
              <a:t>. Kidney biopsy was finally performed. </a:t>
            </a:r>
            <a:endParaRPr lang="hr-HR" sz="2000" dirty="0"/>
          </a:p>
          <a:p>
            <a:pPr algn="just"/>
            <a:r>
              <a:rPr lang="en-US" sz="2000" dirty="0"/>
              <a:t>LM presented 15/48 completely connectively altered glomeruli, 3 with segmental sclerosis, 14 with collapsed capillary lumen and 4 with endothelial edema. Other glomeruli were regular. IFTA affected 46% of the cortex. Moderate tubular damage was present. The lumen of arteries was extremely narrowed due to concentric thickening of the muscle wall, somewhere with </a:t>
            </a:r>
            <a:r>
              <a:rPr lang="en-US" sz="2000" dirty="0" err="1"/>
              <a:t>fibrinoid</a:t>
            </a:r>
            <a:r>
              <a:rPr lang="en-US" sz="2000" dirty="0"/>
              <a:t> wall necrosis. There were no IgA, IgG, IgM and C4 deposits, but C3 and C1q deposits. In the analyzed glomerulus for EM, open capillary lumens were shown with neat endothelium. GBM had a regular ultrastructure and measured average 320 nm, 214 nm-607 nm, SD 80 nm. </a:t>
            </a:r>
            <a:r>
              <a:rPr lang="en-US" sz="2000" dirty="0" err="1"/>
              <a:t>Podocytes</a:t>
            </a:r>
            <a:r>
              <a:rPr lang="en-US" sz="2000" dirty="0"/>
              <a:t> had a regular ultrastructure and preserved legs. Immune deposits were not found. Tubules, </a:t>
            </a:r>
            <a:r>
              <a:rPr lang="en-US" sz="2000" dirty="0" err="1"/>
              <a:t>interstitium</a:t>
            </a:r>
            <a:r>
              <a:rPr lang="en-US" sz="2000" dirty="0"/>
              <a:t> and peritubular capillaries had a regular ultrastructure. </a:t>
            </a:r>
            <a:endParaRPr lang="hr-HR" sz="2000" dirty="0"/>
          </a:p>
          <a:p>
            <a:pPr algn="just"/>
            <a:r>
              <a:rPr lang="en-US" sz="2000" b="1" dirty="0"/>
              <a:t>The diagnosis of thrombotic </a:t>
            </a:r>
            <a:r>
              <a:rPr lang="en-US" sz="2000" b="1" dirty="0" err="1"/>
              <a:t>microangiopathy</a:t>
            </a:r>
            <a:r>
              <a:rPr lang="en-US" sz="2000" b="1" dirty="0"/>
              <a:t> of open etiology, with moderate activity and moderate chronicity (</a:t>
            </a:r>
            <a:r>
              <a:rPr lang="en-US" sz="2000" b="1" dirty="0" err="1"/>
              <a:t>aHUS</a:t>
            </a:r>
            <a:r>
              <a:rPr lang="en-US" sz="2000" b="1" dirty="0"/>
              <a:t> suspected) was set. </a:t>
            </a:r>
            <a:endParaRPr lang="hr-HR" sz="2000" b="1" dirty="0" smtClean="0"/>
          </a:p>
          <a:p>
            <a:pPr algn="just"/>
            <a:r>
              <a:rPr lang="en-US" sz="2000" dirty="0" smtClean="0"/>
              <a:t>However</a:t>
            </a:r>
            <a:r>
              <a:rPr lang="en-US" sz="2000" dirty="0"/>
              <a:t>, he is still addicted to chronic hemodialysis.</a:t>
            </a:r>
            <a:endParaRPr lang="hr-HR"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190" y="3583228"/>
            <a:ext cx="3515846" cy="26572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189" y="6379147"/>
            <a:ext cx="3515847" cy="30982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077" y="9616065"/>
            <a:ext cx="3575923" cy="317704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6077" y="12934073"/>
            <a:ext cx="3575923" cy="2853488"/>
          </a:xfrm>
          <a:prstGeom prst="rect">
            <a:avLst/>
          </a:prstGeom>
        </p:spPr>
      </p:pic>
    </p:spTree>
    <p:extLst>
      <p:ext uri="{BB962C8B-B14F-4D97-AF65-F5344CB8AC3E}">
        <p14:creationId xmlns:p14="http://schemas.microsoft.com/office/powerpoint/2010/main" val="1007929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TotalTime>
  <Words>385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Ion</vt:lpstr>
      <vt:lpstr>THROMBOTIC MICROANGIOPATHY AND CHRONIC KIDNEY DISEASE DUE TO EXCESSIVE COVID-19 VACCINATION - A CASE REPORT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THROMBOTIC MICROANGIOPATHY AND CHRONIC KIDNEY DISEASE DUE TO EXCESSIVE COVID-19 VACCINATION - A CASE REPORT</dc:title>
  <dc:creator>Maja Mizdrak</dc:creator>
  <cp:lastModifiedBy>Maja Mizdrak</cp:lastModifiedBy>
  <cp:revision>3</cp:revision>
  <dcterms:created xsi:type="dcterms:W3CDTF">2023-04-28T15:17:23Z</dcterms:created>
  <dcterms:modified xsi:type="dcterms:W3CDTF">2023-04-28T15:46:04Z</dcterms:modified>
</cp:coreProperties>
</file>